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9" r:id="rId3"/>
    <p:sldId id="300" r:id="rId4"/>
    <p:sldId id="301" r:id="rId5"/>
    <p:sldId id="302" r:id="rId6"/>
    <p:sldId id="273" r:id="rId7"/>
    <p:sldId id="276" r:id="rId8"/>
    <p:sldId id="277" r:id="rId9"/>
    <p:sldId id="279" r:id="rId10"/>
    <p:sldId id="316" r:id="rId11"/>
    <p:sldId id="298" r:id="rId12"/>
    <p:sldId id="278" r:id="rId13"/>
    <p:sldId id="294" r:id="rId14"/>
    <p:sldId id="319" r:id="rId15"/>
    <p:sldId id="320" r:id="rId16"/>
    <p:sldId id="321" r:id="rId17"/>
    <p:sldId id="322" r:id="rId18"/>
    <p:sldId id="324" r:id="rId19"/>
    <p:sldId id="326" r:id="rId20"/>
    <p:sldId id="349" r:id="rId21"/>
    <p:sldId id="344" r:id="rId22"/>
    <p:sldId id="343" r:id="rId23"/>
    <p:sldId id="350" r:id="rId24"/>
    <p:sldId id="352" r:id="rId25"/>
    <p:sldId id="345" r:id="rId26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Correlation Coefficient</a:t>
            </a:r>
            <a:r>
              <a:rPr lang="en-GB" baseline="0"/>
              <a:t> Oct-Dec 2014 HE vs CRR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(Sheet1!$A$1,Sheet1!$A$7,Sheet1!$A$13)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</c:strCache>
            </c:strRef>
          </c:cat>
          <c:val>
            <c:numRef>
              <c:f>(Sheet1!$D$3,Sheet1!$D$9,Sheet1!$D$15)</c:f>
              <c:numCache>
                <c:formatCode>0.00</c:formatCode>
                <c:ptCount val="3"/>
                <c:pt idx="0" formatCode="General">
                  <c:v>0.27995833333333331</c:v>
                </c:pt>
                <c:pt idx="1">
                  <c:v>0.42121739130434788</c:v>
                </c:pt>
                <c:pt idx="2" formatCode="General">
                  <c:v>0.33713793103448281</c:v>
                </c:pt>
              </c:numCache>
            </c:numRef>
          </c:val>
        </c:ser>
        <c:ser>
          <c:idx val="1"/>
          <c:order val="1"/>
          <c:tx>
            <c:v>CRR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(Sheet1!$A$1,Sheet1!$A$7,Sheet1!$A$13)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</c:strCache>
            </c:strRef>
          </c:cat>
          <c:val>
            <c:numRef>
              <c:f>(Sheet1!$K$3,Sheet1!$K$9,Sheet1!$K$15)</c:f>
              <c:numCache>
                <c:formatCode>0.00</c:formatCode>
                <c:ptCount val="3"/>
                <c:pt idx="0" formatCode="General">
                  <c:v>0.38416000000000006</c:v>
                </c:pt>
                <c:pt idx="1">
                  <c:v>0.45287499999999992</c:v>
                </c:pt>
                <c:pt idx="2" formatCode="General">
                  <c:v>0.37945161290322582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97632"/>
        <c:axId val="82598192"/>
      </c:barChart>
      <c:catAx>
        <c:axId val="8259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98192"/>
        <c:crosses val="autoZero"/>
        <c:auto val="1"/>
        <c:lblAlgn val="ctr"/>
        <c:lblOffset val="100"/>
        <c:noMultiLvlLbl val="0"/>
      </c:catAx>
      <c:valAx>
        <c:axId val="8259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9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RMSE</a:t>
            </a:r>
            <a:r>
              <a:rPr lang="en-GB" baseline="0"/>
              <a:t> Oct-Dec 2014 HE vs CRR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(Sheet1!$A$1,Sheet1!$A$7,Sheet1!$A$13)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</c:strCache>
            </c:strRef>
          </c:cat>
          <c:val>
            <c:numRef>
              <c:f>(Sheet1!$C$3,Sheet1!$C$9,Sheet1!$C$15)</c:f>
              <c:numCache>
                <c:formatCode>0.00</c:formatCode>
                <c:ptCount val="3"/>
                <c:pt idx="0" formatCode="General">
                  <c:v>3.0133333333333336</c:v>
                </c:pt>
                <c:pt idx="1">
                  <c:v>7.1440000000000001</c:v>
                </c:pt>
                <c:pt idx="2" formatCode="General">
                  <c:v>7.166666666666667</c:v>
                </c:pt>
              </c:numCache>
            </c:numRef>
          </c:val>
        </c:ser>
        <c:ser>
          <c:idx val="1"/>
          <c:order val="1"/>
          <c:tx>
            <c:v>CRR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(Sheet1!$A$1,Sheet1!$A$7,Sheet1!$A$13)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</c:strCache>
            </c:strRef>
          </c:cat>
          <c:val>
            <c:numRef>
              <c:f>(Sheet1!$J$3,Sheet1!$J$9,Sheet1!$J$15)</c:f>
              <c:numCache>
                <c:formatCode>0.00</c:formatCode>
                <c:ptCount val="3"/>
                <c:pt idx="0" formatCode="General">
                  <c:v>3.1931034482758616</c:v>
                </c:pt>
                <c:pt idx="1">
                  <c:v>6.2296296296296294</c:v>
                </c:pt>
                <c:pt idx="2" formatCode="General">
                  <c:v>5.8903225806451607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00992"/>
        <c:axId val="82601552"/>
      </c:barChart>
      <c:catAx>
        <c:axId val="826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01552"/>
        <c:crosses val="autoZero"/>
        <c:auto val="1"/>
        <c:lblAlgn val="ctr"/>
        <c:lblOffset val="100"/>
        <c:noMultiLvlLbl val="0"/>
      </c:catAx>
      <c:valAx>
        <c:axId val="8260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0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0BAC-77BE-4FFB-A083-0A7C7D297CA0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E52EF-6ABC-451E-9468-773458F1B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40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8EA98F-5099-4889-AEC8-F1B8269E8A1F}" type="datetimeFigureOut">
              <a:rPr lang="en-ZA"/>
              <a:pPr>
                <a:defRPr/>
              </a:pPr>
              <a:t>2015/11/12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14EB18-7914-49CC-B7BE-2B5FC34DCF6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60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EB18-7914-49CC-B7BE-2B5FC34DCF62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561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71EE4-7D5B-47A3-A341-A02C749B5BDC}" type="slidenum">
              <a:rPr lang="en-GB"/>
              <a:pPr/>
              <a:t>6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6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89823-9661-4EE9-9325-EDF48751A971}" type="slidenum">
              <a:rPr lang="en-GB"/>
              <a:pPr/>
              <a:t>7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0CAE-6401-4D16-AA6A-11BA0CFF059A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2496-BD54-412B-96B0-1E1184469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FF01-B612-474C-B8C1-0E3D0350F77E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7F3F-1A26-4BC1-8055-9D4F885C4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4CA0-6B7A-49E1-87A7-5061332EABE7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3414-A034-4160-8E6E-80CC51DB2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9F5-F9BF-4CCA-946F-85BCF0D72D44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CF6F-1C81-4D47-A6D7-F995B927F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4470-1880-488D-801E-AEB603122933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6A9E-1098-4AD2-AD2C-30D2C918B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F176-B786-4AF9-B4D4-E09B81FAA05C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0051-B38D-486B-9923-53BB4AED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BAF1-6D1A-4322-8B1B-2F8C8EC4F3AD}" type="datetime1">
              <a:rPr lang="en-US" smtClean="0"/>
              <a:t>11/12/2015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4C30-6CD6-423A-A8AD-1033E71B4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CEF3F-579B-4C02-A173-5EC53FBCD0A7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047B-1511-4D0A-8AB3-FC26A54A7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78F6-61DA-4815-B0EE-EEF489864DD2}" type="datetime1">
              <a:rPr lang="en-US" smtClean="0"/>
              <a:t>11/12/2015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E5F04-ABEC-4B2E-BDBF-00CC1DB71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938A-C531-4219-8C29-F86F924E6C6E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C8DC-FB82-4B34-AA39-8F0974DE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2FC7-6815-42CA-AF49-59BF6B91EEEB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7437-C7F6-439B-B6AF-AC149E7C8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7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A8923D-8BF5-47F3-853F-13B83CC33476}" type="datetime1">
              <a:rPr lang="en-US" smtClean="0"/>
              <a:t>11/12/2015</a:t>
            </a:fld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4DBC71-D197-4E57-8800-1886FB15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rsmc.weathersa.co.za/RSMC/login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BLENDED PRODUCTS:</a:t>
            </a:r>
            <a:br>
              <a:rPr lang="en-US" b="1" dirty="0" smtClean="0"/>
            </a:br>
            <a:r>
              <a:rPr lang="en-US" b="1" dirty="0" smtClean="0"/>
              <a:t>Satellite </a:t>
            </a:r>
            <a:r>
              <a:rPr lang="en-US" b="1" dirty="0"/>
              <a:t>based precipitation estimation</a:t>
            </a:r>
            <a:endParaRPr lang="en-US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249757"/>
            <a:ext cx="77724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Estelle de Coning</a:t>
            </a:r>
          </a:p>
          <a:p>
            <a:pPr marL="0" indent="0" algn="ctr">
              <a:buNone/>
            </a:pPr>
            <a:r>
              <a:rPr lang="en-US" sz="2000" dirty="0" smtClean="0"/>
              <a:t>Chief Scientist: </a:t>
            </a:r>
            <a:r>
              <a:rPr lang="en-US" sz="2000" dirty="0" err="1" smtClean="0"/>
              <a:t>Nowcasting</a:t>
            </a:r>
            <a:r>
              <a:rPr lang="en-US" sz="2000" dirty="0" smtClean="0"/>
              <a:t> and very short range forecasting</a:t>
            </a:r>
          </a:p>
          <a:p>
            <a:pPr marL="0" indent="0" algn="ctr" eaLnBrk="1" hangingPunct="1">
              <a:buFontTx/>
              <a:buNone/>
            </a:pP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E5F04-ABEC-4B2E-BDBF-00CC1DB719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900" t="10331" r="30274" b="9933"/>
          <a:stretch/>
        </p:blipFill>
        <p:spPr>
          <a:xfrm>
            <a:off x="1550670" y="218174"/>
            <a:ext cx="6069330" cy="63677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B047B-1511-4D0A-8AB3-FC26A54A79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4327705" y="5296950"/>
            <a:ext cx="1550648" cy="748640"/>
          </a:xfrm>
          <a:prstGeom prst="flowChartAlternateProcess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1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ZA" dirty="0" smtClean="0"/>
              <a:t>HE accumulations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9718" y="1136468"/>
            <a:ext cx="2504169" cy="4525963"/>
          </a:xfrm>
        </p:spPr>
        <p:txBody>
          <a:bodyPr/>
          <a:lstStyle/>
          <a:p>
            <a:pPr eaLnBrk="1" hangingPunct="1"/>
            <a:r>
              <a:rPr lang="en-ZA" dirty="0" smtClean="0"/>
              <a:t>1 hour, 3 hour, 6 hours, 24 hours</a:t>
            </a:r>
          </a:p>
          <a:p>
            <a:pPr eaLnBrk="1" hangingPunct="1"/>
            <a:r>
              <a:rPr lang="en-ZA" dirty="0" smtClean="0"/>
              <a:t>10 days</a:t>
            </a:r>
          </a:p>
          <a:p>
            <a:pPr eaLnBrk="1" hangingPunct="1"/>
            <a:r>
              <a:rPr lang="en-ZA" dirty="0" smtClean="0"/>
              <a:t>30 days</a:t>
            </a:r>
          </a:p>
          <a:p>
            <a:pPr eaLnBrk="1" hangingPunct="1"/>
            <a:r>
              <a:rPr lang="en-ZA" i="1" dirty="0" smtClean="0"/>
              <a:t>NEW! 32 day archive of daily totals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9275-F2DA-4B7F-BB5C-86BBF584B7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http://rsmc.weathersa.co.za/RSMC/rsmcImg/hydrogii/hydro_6h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1" y="2321832"/>
            <a:ext cx="5499554" cy="43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smc.weathersa.co.za/RSMC/rsmcImg/hydrogii/hydro_10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1" y="1312180"/>
            <a:ext cx="5499554" cy="43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smc.weathersa.co.za/RSMC/rsmcImg/hydrogii/hydro_mon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44" y="778778"/>
            <a:ext cx="5861956" cy="46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900" t="10331" r="30274" b="9933"/>
          <a:stretch/>
        </p:blipFill>
        <p:spPr>
          <a:xfrm>
            <a:off x="1415944" y="198304"/>
            <a:ext cx="6069330" cy="6367749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 bwMode="auto">
          <a:xfrm>
            <a:off x="2852822" y="4176312"/>
            <a:ext cx="1457324" cy="792295"/>
          </a:xfrm>
          <a:prstGeom prst="flowChartAlternateProcess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B047B-1511-4D0A-8AB3-FC26A54A79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Uses for satellite QPE –SAFFG and SARFFG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WMO  -  flash flood guidance system over seven southern African countries </a:t>
            </a:r>
          </a:p>
          <a:p>
            <a:r>
              <a:rPr lang="en-GB" sz="2600" dirty="0" smtClean="0"/>
              <a:t>The SADC SARFFG system covers </a:t>
            </a:r>
            <a:r>
              <a:rPr lang="en-GB" sz="2600" dirty="0" smtClean="0">
                <a:solidFill>
                  <a:srgbClr val="FF0000"/>
                </a:solidFill>
              </a:rPr>
              <a:t>South Africa and six other countries </a:t>
            </a:r>
            <a:r>
              <a:rPr lang="en-GB" sz="2600" dirty="0" smtClean="0"/>
              <a:t>where there are no radar coverage at the coarser 200km</a:t>
            </a:r>
            <a:r>
              <a:rPr lang="en-GB" sz="2600" baseline="30000" dirty="0" smtClean="0"/>
              <a:t>2</a:t>
            </a:r>
            <a:r>
              <a:rPr lang="en-GB" sz="2600" dirty="0" smtClean="0"/>
              <a:t> resolution. </a:t>
            </a:r>
          </a:p>
          <a:p>
            <a:r>
              <a:rPr lang="en-GB" sz="2600" dirty="0" smtClean="0"/>
              <a:t> SARFFG depends </a:t>
            </a:r>
            <a:r>
              <a:rPr lang="en-GB" sz="2600" dirty="0" smtClean="0">
                <a:solidFill>
                  <a:srgbClr val="FF0000"/>
                </a:solidFill>
              </a:rPr>
              <a:t>primarily on satellite QPE </a:t>
            </a:r>
            <a:r>
              <a:rPr lang="en-GB" sz="2600" dirty="0" smtClean="0"/>
              <a:t>as precipitation input for modelling soil moisture and flash flood guidance over large parts of southern Africa. </a:t>
            </a:r>
          </a:p>
          <a:p>
            <a:r>
              <a:rPr lang="en-US" sz="2600" dirty="0" smtClean="0"/>
              <a:t>The </a:t>
            </a:r>
            <a:r>
              <a:rPr lang="en-US" sz="2600" dirty="0" smtClean="0">
                <a:solidFill>
                  <a:srgbClr val="FF0000"/>
                </a:solidFill>
              </a:rPr>
              <a:t>Global Hydroestimator is used for this 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DD18A-2E1F-4766-AAD5-753B2890D6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 there is more…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Satellite Application Facilities</a:t>
            </a:r>
            <a:endParaRPr lang="en-US" dirty="0" smtClean="0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685801" y="1125538"/>
            <a:ext cx="2971800" cy="4741862"/>
          </a:xfrm>
        </p:spPr>
        <p:txBody>
          <a:bodyPr/>
          <a:lstStyle/>
          <a:p>
            <a:r>
              <a:rPr lang="en-ZA" sz="2000" dirty="0" smtClean="0"/>
              <a:t>The </a:t>
            </a:r>
            <a:r>
              <a:rPr lang="en-ZA" sz="2000" dirty="0" smtClean="0">
                <a:solidFill>
                  <a:srgbClr val="FF0000"/>
                </a:solidFill>
              </a:rPr>
              <a:t>Nowcasting SAF </a:t>
            </a:r>
            <a:r>
              <a:rPr lang="en-ZA" sz="2000" dirty="0" smtClean="0"/>
              <a:t>started in February 1997 </a:t>
            </a:r>
            <a:r>
              <a:rPr lang="en-ZA" sz="2000" dirty="0" smtClean="0">
                <a:solidFill>
                  <a:srgbClr val="FF0000"/>
                </a:solidFill>
              </a:rPr>
              <a:t>aiming to produce the software to deal with the Nowcasting and Very Short Range Forecasting using the characteristics of the MSG SEVIRI </a:t>
            </a:r>
            <a:r>
              <a:rPr lang="en-ZA" sz="2000" dirty="0" smtClean="0"/>
              <a:t>data and the NOAA and EPS AVHRR data (EUMETSAT Satellites).  </a:t>
            </a: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26" t="19556" r="21216" b="4889"/>
          <a:stretch/>
        </p:blipFill>
        <p:spPr>
          <a:xfrm>
            <a:off x="3709596" y="1089819"/>
            <a:ext cx="4925209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4436" y="3713018"/>
            <a:ext cx="1343891" cy="2687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Nowcasting SAF products website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9D043-9023-4D12-84BA-DEAF979E82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r="19474" b="8760"/>
          <a:stretch/>
        </p:blipFill>
        <p:spPr>
          <a:xfrm>
            <a:off x="437147" y="1093454"/>
            <a:ext cx="7896726" cy="5556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752600" y="2590800"/>
            <a:ext cx="4267200" cy="41277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5663" y="477795"/>
            <a:ext cx="3384883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 Mask</a:t>
            </a:r>
          </a:p>
          <a:p>
            <a:r>
              <a:rPr lang="en-US" dirty="0" smtClean="0"/>
              <a:t>Cloud type</a:t>
            </a:r>
          </a:p>
          <a:p>
            <a:r>
              <a:rPr lang="en-US" dirty="0" smtClean="0"/>
              <a:t>Cloud top temperature and height</a:t>
            </a:r>
          </a:p>
          <a:p>
            <a:r>
              <a:rPr lang="en-US" dirty="0" smtClean="0"/>
              <a:t>Precipitation Clouds</a:t>
            </a:r>
          </a:p>
          <a:p>
            <a:r>
              <a:rPr lang="en-US" dirty="0" smtClean="0"/>
              <a:t>Convective Rainfall Rate</a:t>
            </a:r>
          </a:p>
          <a:p>
            <a:r>
              <a:rPr lang="en-US" dirty="0" smtClean="0"/>
              <a:t>Precipitation with microphysics</a:t>
            </a:r>
          </a:p>
          <a:p>
            <a:r>
              <a:rPr lang="en-US" dirty="0" smtClean="0"/>
              <a:t>TPW</a:t>
            </a:r>
          </a:p>
          <a:p>
            <a:r>
              <a:rPr lang="en-US" dirty="0" smtClean="0"/>
              <a:t>Layer PW</a:t>
            </a:r>
          </a:p>
          <a:p>
            <a:r>
              <a:rPr lang="en-US" dirty="0" smtClean="0"/>
              <a:t>RDT</a:t>
            </a:r>
          </a:p>
          <a:p>
            <a:r>
              <a:rPr lang="en-US" dirty="0" smtClean="0"/>
              <a:t>Stability indices</a:t>
            </a:r>
          </a:p>
          <a:p>
            <a:r>
              <a:rPr lang="en-US" dirty="0" smtClean="0"/>
              <a:t>High Resolution wind</a:t>
            </a:r>
          </a:p>
          <a:p>
            <a:r>
              <a:rPr lang="en-US" dirty="0" smtClean="0"/>
              <a:t>Satellite Image interpretation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" name="Down Arrow 10"/>
          <p:cNvSpPr/>
          <p:nvPr/>
        </p:nvSpPr>
        <p:spPr bwMode="auto">
          <a:xfrm rot="2434845">
            <a:off x="4013982" y="2249205"/>
            <a:ext cx="1295400" cy="223966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5663" y="1417638"/>
            <a:ext cx="2494664" cy="175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CRR – theoretical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Convective Rainfall Rate (</a:t>
            </a:r>
            <a:r>
              <a:rPr lang="en-GB" sz="2000" dirty="0" err="1" smtClean="0"/>
              <a:t>CRR</a:t>
            </a:r>
            <a:r>
              <a:rPr lang="en-GB" sz="2000" dirty="0" smtClean="0"/>
              <a:t>) product developed in the </a:t>
            </a:r>
            <a:r>
              <a:rPr lang="en-GB" sz="2000" dirty="0" err="1" smtClean="0"/>
              <a:t>SAF</a:t>
            </a:r>
            <a:r>
              <a:rPr lang="en-GB" sz="2000" dirty="0" smtClean="0"/>
              <a:t> </a:t>
            </a:r>
            <a:r>
              <a:rPr lang="en-GB" sz="2000" dirty="0" err="1" smtClean="0"/>
              <a:t>NWC</a:t>
            </a:r>
            <a:r>
              <a:rPr lang="en-GB" sz="2000" dirty="0" smtClean="0"/>
              <a:t> context, is a Nowcasting tool that provides information on </a:t>
            </a:r>
            <a:r>
              <a:rPr lang="en-GB" sz="2000" dirty="0" smtClean="0">
                <a:solidFill>
                  <a:srgbClr val="FF0000"/>
                </a:solidFill>
              </a:rPr>
              <a:t>convective, and stratiform associated to convection </a:t>
            </a:r>
            <a:r>
              <a:rPr lang="en-GB" sz="2000" dirty="0" smtClean="0"/>
              <a:t>from MSG-</a:t>
            </a:r>
            <a:r>
              <a:rPr lang="en-GB" sz="2000" dirty="0" err="1" smtClean="0"/>
              <a:t>SEVIRI</a:t>
            </a:r>
            <a:r>
              <a:rPr lang="en-GB" sz="2000" dirty="0" smtClean="0"/>
              <a:t> channels.</a:t>
            </a:r>
          </a:p>
          <a:p>
            <a:r>
              <a:rPr lang="en-US" sz="2000" dirty="0"/>
              <a:t>CRR uses either 2 or 3 of the MSG SEVIRI channels:</a:t>
            </a:r>
          </a:p>
          <a:p>
            <a:pPr lvl="1"/>
            <a:r>
              <a:rPr lang="en-US" sz="2000" dirty="0" smtClean="0"/>
              <a:t>IR108 </a:t>
            </a:r>
            <a:r>
              <a:rPr lang="en-US" sz="2000" dirty="0"/>
              <a:t>and (IR108 – WV062</a:t>
            </a:r>
            <a:r>
              <a:rPr lang="en-US" sz="2000" dirty="0" smtClean="0"/>
              <a:t>) (24hours)</a:t>
            </a:r>
            <a:endParaRPr lang="en-US" sz="2000" dirty="0"/>
          </a:p>
          <a:p>
            <a:pPr lvl="1"/>
            <a:r>
              <a:rPr lang="en-US" sz="2000" dirty="0" smtClean="0"/>
              <a:t>IR108</a:t>
            </a:r>
            <a:r>
              <a:rPr lang="en-US" sz="2000" dirty="0"/>
              <a:t>, (IR108 – WV062) and </a:t>
            </a:r>
            <a:r>
              <a:rPr lang="en-US" sz="2000" dirty="0" smtClean="0"/>
              <a:t>VIS006 (day time only)</a:t>
            </a:r>
            <a:endParaRPr lang="en-US" sz="2000" dirty="0"/>
          </a:p>
          <a:p>
            <a:r>
              <a:rPr lang="en-GB" sz="2000" dirty="0" smtClean="0"/>
              <a:t>The empirical relationship than the </a:t>
            </a:r>
            <a:r>
              <a:rPr lang="en-GB" sz="2000" dirty="0" smtClean="0">
                <a:solidFill>
                  <a:srgbClr val="FF0000"/>
                </a:solidFill>
              </a:rPr>
              <a:t>higher </a:t>
            </a:r>
            <a:r>
              <a:rPr lang="en-GB" sz="2000" i="1" dirty="0" smtClean="0">
                <a:solidFill>
                  <a:srgbClr val="FF0000"/>
                </a:solidFill>
              </a:rPr>
              <a:t>and thicker </a:t>
            </a:r>
            <a:r>
              <a:rPr lang="en-GB" sz="2000" dirty="0" smtClean="0"/>
              <a:t>are the clouds the higher is the probability of occurrence and the intensity of precipitation is used in the CRR algorithm.</a:t>
            </a:r>
          </a:p>
        </p:txBody>
      </p:sp>
    </p:spTree>
    <p:extLst>
      <p:ext uri="{BB962C8B-B14F-4D97-AF65-F5344CB8AC3E}">
        <p14:creationId xmlns:p14="http://schemas.microsoft.com/office/powerpoint/2010/main" val="6221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CRR - a blended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626927" cy="4830762"/>
          </a:xfrm>
        </p:spPr>
        <p:txBody>
          <a:bodyPr/>
          <a:lstStyle/>
          <a:p>
            <a:r>
              <a:rPr lang="en-US" sz="2000" dirty="0" smtClean="0"/>
              <a:t>To take into account the influence of environmental and orographic effects on the precipitation distribution, some corrections can be applied to the basic CRR value, based </a:t>
            </a:r>
            <a:r>
              <a:rPr lang="en-US" sz="2000" u="sng" dirty="0" smtClean="0"/>
              <a:t>on input from </a:t>
            </a:r>
            <a:r>
              <a:rPr lang="en-US" sz="2000" u="sng" dirty="0" smtClean="0">
                <a:solidFill>
                  <a:srgbClr val="FF0000"/>
                </a:solidFill>
              </a:rPr>
              <a:t>numerical weather prediction models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the moisture correction, </a:t>
            </a:r>
          </a:p>
          <a:p>
            <a:pPr lvl="1"/>
            <a:r>
              <a:rPr lang="en-US" sz="2000" dirty="0" smtClean="0"/>
              <a:t>the cloud top growth/decaying rates or evolution correction</a:t>
            </a:r>
          </a:p>
          <a:p>
            <a:pPr lvl="1"/>
            <a:r>
              <a:rPr lang="en-US" sz="2000" dirty="0" smtClean="0"/>
              <a:t>the cloud top temperature gradient correction</a:t>
            </a:r>
          </a:p>
          <a:p>
            <a:pPr lvl="1"/>
            <a:r>
              <a:rPr lang="en-GB" sz="2000" dirty="0" smtClean="0"/>
              <a:t>the parallax correction</a:t>
            </a:r>
            <a:endParaRPr lang="en-US" sz="2000" dirty="0" smtClean="0"/>
          </a:p>
          <a:p>
            <a:pPr lvl="1"/>
            <a:r>
              <a:rPr lang="en-US" sz="2000" dirty="0" smtClean="0"/>
              <a:t>the orographic correction</a:t>
            </a:r>
          </a:p>
          <a:p>
            <a:r>
              <a:rPr lang="en-US" sz="2000" dirty="0" smtClean="0"/>
              <a:t> At the end of the process </a:t>
            </a:r>
            <a:r>
              <a:rPr lang="en-US" sz="2000" dirty="0" err="1" smtClean="0"/>
              <a:t>CRR</a:t>
            </a:r>
            <a:r>
              <a:rPr lang="en-US" sz="2000" dirty="0" smtClean="0"/>
              <a:t> product produces information on the instantaneous rain rate in mm/h in each pixel of the image.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7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7012" b="4905"/>
          <a:stretch/>
        </p:blipFill>
        <p:spPr>
          <a:xfrm>
            <a:off x="4724400" y="1359806"/>
            <a:ext cx="3962400" cy="286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8169" b="3247"/>
          <a:stretch/>
        </p:blipFill>
        <p:spPr>
          <a:xfrm>
            <a:off x="152400" y="1384470"/>
            <a:ext cx="3886200" cy="280168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404813"/>
            <a:ext cx="8534400" cy="720725"/>
          </a:xfrm>
        </p:spPr>
        <p:txBody>
          <a:bodyPr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rainfall CRR vs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raingauges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Feb 2010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8763" y="166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Hydroestimator</a:t>
            </a:r>
          </a:p>
          <a:p>
            <a:r>
              <a:rPr lang="en-US" dirty="0" smtClean="0"/>
              <a:t>Using 1 MSG channel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18350" y="1668363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CRR using 3 MSG channels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307397" y="3936917"/>
            <a:ext cx="4003703" cy="2828884"/>
            <a:chOff x="2307397" y="3936917"/>
            <a:chExt cx="4003703" cy="28288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2" t="8660" b="3586"/>
            <a:stretch/>
          </p:blipFill>
          <p:spPr>
            <a:xfrm>
              <a:off x="2307397" y="3936917"/>
              <a:ext cx="4003703" cy="28288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05200" y="4191000"/>
              <a:ext cx="1402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Rain gauges</a:t>
              </a:r>
              <a:endParaRPr lang="en-GB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027405" y="6019800"/>
            <a:ext cx="1905000" cy="457200"/>
          </a:xfrm>
        </p:spPr>
        <p:txBody>
          <a:bodyPr/>
          <a:lstStyle/>
          <a:p>
            <a:pPr>
              <a:defRPr/>
            </a:pPr>
            <a:fld id="{9D49A5ED-6785-4BD6-BDA1-EDB111EEA8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measure precipitation?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295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 smtClean="0"/>
              <a:t>Rain gauges:</a:t>
            </a:r>
          </a:p>
          <a:p>
            <a:pPr lvl="1"/>
            <a:r>
              <a:rPr lang="en-GB" sz="1600" dirty="0" smtClean="0"/>
              <a:t>provide a direct measurement of rainfall, 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</a:rPr>
              <a:t>networks are far too coarse to capture all the rainfall, especially at smaller scales</a:t>
            </a:r>
          </a:p>
          <a:p>
            <a:pPr lvl="1"/>
            <a:r>
              <a:rPr lang="en-GB" sz="1600" dirty="0" smtClean="0"/>
              <a:t>unevenly distributed and, </a:t>
            </a:r>
          </a:p>
          <a:p>
            <a:pPr lvl="1"/>
            <a:r>
              <a:rPr lang="en-GB" sz="1600" dirty="0" smtClean="0"/>
              <a:t>most importantly, they provide </a:t>
            </a:r>
            <a:r>
              <a:rPr lang="en-GB" sz="1600" dirty="0" smtClean="0">
                <a:solidFill>
                  <a:srgbClr val="FF0000"/>
                </a:solidFill>
              </a:rPr>
              <a:t>point source data </a:t>
            </a:r>
            <a:r>
              <a:rPr lang="en-GB" sz="1600" dirty="0" smtClean="0"/>
              <a:t>and not a representation of a spatial domain</a:t>
            </a:r>
          </a:p>
          <a:p>
            <a:r>
              <a:rPr lang="en-GB" sz="2000" dirty="0" smtClean="0"/>
              <a:t>Radars rainfall:</a:t>
            </a:r>
          </a:p>
          <a:p>
            <a:pPr lvl="1"/>
            <a:r>
              <a:rPr lang="en-GB" sz="1600" dirty="0" smtClean="0"/>
              <a:t>an indirect measurement of rainfall, </a:t>
            </a:r>
          </a:p>
          <a:p>
            <a:pPr lvl="1"/>
            <a:r>
              <a:rPr lang="en-GB" sz="1600" dirty="0" smtClean="0"/>
              <a:t>radars need to cover the entire area of interest, </a:t>
            </a:r>
          </a:p>
          <a:p>
            <a:pPr lvl="1"/>
            <a:r>
              <a:rPr lang="en-GB" sz="1600" dirty="0" smtClean="0"/>
              <a:t>Well correlated and </a:t>
            </a:r>
          </a:p>
          <a:p>
            <a:pPr lvl="1"/>
            <a:r>
              <a:rPr lang="en-GB" sz="1600" dirty="0" smtClean="0"/>
              <a:t>have a good radar rainfall relationship. </a:t>
            </a:r>
          </a:p>
          <a:p>
            <a:r>
              <a:rPr lang="en-GB" sz="2000" dirty="0" smtClean="0"/>
              <a:t>Satellite based estimates of rainfall:</a:t>
            </a:r>
          </a:p>
          <a:p>
            <a:pPr lvl="1"/>
            <a:r>
              <a:rPr lang="en-GB" sz="1600" dirty="0" smtClean="0"/>
              <a:t>not as accurate as gauges or radar, </a:t>
            </a:r>
          </a:p>
          <a:p>
            <a:pPr lvl="1"/>
            <a:r>
              <a:rPr lang="en-GB" sz="2000" i="1" dirty="0" smtClean="0">
                <a:solidFill>
                  <a:srgbClr val="FF0000"/>
                </a:solidFill>
              </a:rPr>
              <a:t>major advantage is the high temporal resolution and coverage, even over oceans, in mountainous regions and sparsely populated areas where rainfall is not measured.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Hydroe</a:t>
            </a:r>
            <a:r>
              <a:rPr lang="en-US" dirty="0"/>
              <a:t> </a:t>
            </a:r>
            <a:r>
              <a:rPr lang="en-US" dirty="0" smtClean="0"/>
              <a:t>vs CRR: RMSE and Correlation Coefficient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/>
          </p:nvPr>
        </p:nvGraphicFramePr>
        <p:xfrm>
          <a:off x="4436903" y="1417638"/>
          <a:ext cx="4495800" cy="322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/>
          </p:nvPr>
        </p:nvGraphicFramePr>
        <p:xfrm>
          <a:off x="152400" y="3172556"/>
          <a:ext cx="4495800" cy="317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2362200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 smaller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953000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higher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40370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Hydroe</a:t>
            </a:r>
            <a:r>
              <a:rPr lang="en-US" dirty="0" smtClean="0">
                <a:solidFill>
                  <a:srgbClr val="FF0000"/>
                </a:solidFill>
              </a:rPr>
              <a:t> – 1 MSG channel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CRR – 3 MSG channels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276244"/>
            <a:ext cx="8229600" cy="1143000"/>
          </a:xfrm>
        </p:spPr>
        <p:txBody>
          <a:bodyPr/>
          <a:lstStyle/>
          <a:p>
            <a:r>
              <a:rPr lang="en-US" sz="4000" dirty="0" smtClean="0"/>
              <a:t>IPWG comparison – 16 Oct 2014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7512" y="1620982"/>
            <a:ext cx="22430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Hydroe</a:t>
            </a:r>
            <a:r>
              <a:rPr lang="en-US" sz="3200" b="1" dirty="0" smtClean="0"/>
              <a:t>:</a:t>
            </a:r>
          </a:p>
          <a:p>
            <a:endParaRPr lang="en-US" sz="1800" dirty="0" smtClean="0"/>
          </a:p>
          <a:p>
            <a:r>
              <a:rPr lang="en-US" sz="1800" dirty="0" smtClean="0"/>
              <a:t>POD 0.615</a:t>
            </a:r>
          </a:p>
          <a:p>
            <a:r>
              <a:rPr lang="en-US" sz="1800" dirty="0" smtClean="0"/>
              <a:t>FAR 0.143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HSS 0.167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RMSE 13.4</a:t>
            </a:r>
          </a:p>
          <a:p>
            <a:endParaRPr lang="en-US" sz="1800" dirty="0" smtClean="0"/>
          </a:p>
          <a:p>
            <a:r>
              <a:rPr lang="en-US" sz="1800" dirty="0" smtClean="0"/>
              <a:t>Correlation 0.596</a:t>
            </a:r>
          </a:p>
          <a:p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949" t="15486" r="38316" b="26259"/>
          <a:stretch/>
        </p:blipFill>
        <p:spPr>
          <a:xfrm>
            <a:off x="138546" y="1417638"/>
            <a:ext cx="6628966" cy="43676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9382" y="3823855"/>
            <a:ext cx="997527" cy="1510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942552" y="1976510"/>
            <a:ext cx="1045084" cy="1288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7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74638"/>
            <a:ext cx="8437418" cy="1143000"/>
          </a:xfrm>
        </p:spPr>
        <p:txBody>
          <a:bodyPr/>
          <a:lstStyle/>
          <a:p>
            <a:r>
              <a:rPr lang="en-US" sz="4000" dirty="0" smtClean="0"/>
              <a:t>IPWG comparison – 16 Oct 2014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158" t="17913" r="21892" b="25068"/>
          <a:stretch/>
        </p:blipFill>
        <p:spPr>
          <a:xfrm>
            <a:off x="152399" y="1417638"/>
            <a:ext cx="6615113" cy="4247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7512" y="1620982"/>
            <a:ext cx="22430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CRR:</a:t>
            </a:r>
          </a:p>
          <a:p>
            <a:endParaRPr lang="en-US" sz="1800" dirty="0" smtClean="0"/>
          </a:p>
          <a:p>
            <a:r>
              <a:rPr lang="en-US" sz="1800" dirty="0" smtClean="0"/>
              <a:t>POD 0.558</a:t>
            </a:r>
          </a:p>
          <a:p>
            <a:r>
              <a:rPr lang="en-US" sz="1800" dirty="0" smtClean="0"/>
              <a:t>FAR 0.174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HSS 0.265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RMSE 8.0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Correlation 0.671</a:t>
            </a:r>
          </a:p>
          <a:p>
            <a:endParaRPr lang="en-GB" sz="1800" dirty="0"/>
          </a:p>
        </p:txBody>
      </p:sp>
      <p:sp>
        <p:nvSpPr>
          <p:cNvPr id="8" name="Oval 7"/>
          <p:cNvSpPr/>
          <p:nvPr/>
        </p:nvSpPr>
        <p:spPr>
          <a:xfrm>
            <a:off x="249382" y="4516582"/>
            <a:ext cx="1330035" cy="817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33055" y="2618509"/>
            <a:ext cx="997527" cy="1731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" y="274638"/>
            <a:ext cx="8520546" cy="1143000"/>
          </a:xfrm>
        </p:spPr>
        <p:txBody>
          <a:bodyPr/>
          <a:lstStyle/>
          <a:p>
            <a:r>
              <a:rPr lang="en-US" dirty="0" smtClean="0"/>
              <a:t>CRR 19 October 1000-1200 UTC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1" y="1417638"/>
            <a:ext cx="6225309" cy="4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900" t="10331" r="30274" b="9933"/>
          <a:stretch/>
        </p:blipFill>
        <p:spPr>
          <a:xfrm>
            <a:off x="1415944" y="198304"/>
            <a:ext cx="6069330" cy="6367749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 bwMode="auto">
          <a:xfrm>
            <a:off x="4450609" y="4979625"/>
            <a:ext cx="1245111" cy="352540"/>
          </a:xfrm>
          <a:prstGeom prst="flowChartAlternateProcess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B047B-1511-4D0A-8AB3-FC26A54A79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627"/>
            <a:ext cx="8229600" cy="4525963"/>
          </a:xfrm>
        </p:spPr>
        <p:txBody>
          <a:bodyPr/>
          <a:lstStyle/>
          <a:p>
            <a:r>
              <a:rPr lang="en-US" dirty="0" smtClean="0"/>
              <a:t>GEO satellite QPE can provide good estimates of rainfall intensity in real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data sparse regions: Satellite QPE are especially useful where we don’t have rain gauges (or radar rainfall)</a:t>
            </a:r>
          </a:p>
          <a:p>
            <a:r>
              <a:rPr lang="en-US" dirty="0" smtClean="0"/>
              <a:t>CRR is now operational for SADC region and seems to be outperforming </a:t>
            </a:r>
            <a:r>
              <a:rPr lang="en-US" dirty="0" err="1" smtClean="0"/>
              <a:t>Hydroe</a:t>
            </a:r>
            <a:endParaRPr lang="en-US" dirty="0" smtClean="0"/>
          </a:p>
          <a:p>
            <a:r>
              <a:rPr lang="en-US" dirty="0" smtClean="0"/>
              <a:t>Future work – Continuous testing/perhaps replacing </a:t>
            </a:r>
            <a:r>
              <a:rPr lang="en-US" dirty="0" err="1" smtClean="0"/>
              <a:t>Hydroe</a:t>
            </a:r>
            <a:r>
              <a:rPr lang="en-US" dirty="0" smtClean="0"/>
              <a:t> with CRR in some places/products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7772400" cy="4537075"/>
          </a:xfrm>
        </p:spPr>
        <p:txBody>
          <a:bodyPr/>
          <a:lstStyle/>
          <a:p>
            <a:r>
              <a:rPr lang="en-US" sz="1800" dirty="0" smtClean="0"/>
              <a:t>Fourth meeting of the CBS-</a:t>
            </a:r>
            <a:r>
              <a:rPr lang="en-US" sz="1800" dirty="0" err="1" smtClean="0"/>
              <a:t>SWFDP</a:t>
            </a:r>
            <a:r>
              <a:rPr lang="en-US" sz="1800" dirty="0" smtClean="0"/>
              <a:t> Steering Group in Geneva, February 2012:</a:t>
            </a:r>
          </a:p>
          <a:p>
            <a:pPr lvl="1"/>
            <a:r>
              <a:rPr lang="en-US" sz="1800" b="1" dirty="0" smtClean="0"/>
              <a:t>Challenge for the </a:t>
            </a:r>
            <a:r>
              <a:rPr lang="en-US" sz="1800" b="1" dirty="0" err="1" smtClean="0"/>
              <a:t>SWFDP</a:t>
            </a:r>
            <a:r>
              <a:rPr lang="en-US" sz="1800" b="1" dirty="0" smtClean="0"/>
              <a:t>: “the need for very short-range forecasting tools, to address especially the rapid onset of localized severe thunderstorms which can produce heavy precipitation and strong wind, given the absence of adequate real-time observational networks, especially weather radar coverage.” </a:t>
            </a:r>
          </a:p>
          <a:p>
            <a:pPr lvl="1"/>
            <a:r>
              <a:rPr lang="en-US" sz="1800" dirty="0" smtClean="0"/>
              <a:t>The usefulness of </a:t>
            </a:r>
            <a:r>
              <a:rPr lang="en-US" sz="1800" dirty="0" err="1" smtClean="0"/>
              <a:t>EUMETSAT</a:t>
            </a:r>
            <a:r>
              <a:rPr lang="en-US" sz="1800" dirty="0" smtClean="0"/>
              <a:t> </a:t>
            </a:r>
            <a:r>
              <a:rPr lang="en-US" sz="1800" u="sng" dirty="0" smtClean="0"/>
              <a:t>satellite based instability products</a:t>
            </a:r>
            <a:r>
              <a:rPr lang="en-US" sz="1800" dirty="0" smtClean="0"/>
              <a:t>, such as the Global Instability Index, for nowcasting purposes was recognized </a:t>
            </a:r>
          </a:p>
          <a:p>
            <a:pPr lvl="1"/>
            <a:r>
              <a:rPr lang="en-US" sz="1800" dirty="0" smtClean="0"/>
              <a:t>Also agreed that </a:t>
            </a:r>
            <a:r>
              <a:rPr lang="en-US" sz="1800" u="sng" dirty="0" smtClean="0">
                <a:solidFill>
                  <a:srgbClr val="FF0000"/>
                </a:solidFill>
              </a:rPr>
              <a:t>real time satellite rainfall estimates </a:t>
            </a:r>
            <a:r>
              <a:rPr lang="en-US" sz="1800" dirty="0" smtClean="0"/>
              <a:t>have proven particularly useful in regions where rain gauges and radar coverage is sparse. 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urface-based precipitation measurement systems in DC and LDC still needed to accurately measure and </a:t>
            </a:r>
            <a:r>
              <a:rPr lang="en-US" sz="1800" u="sng" dirty="0" smtClean="0"/>
              <a:t>monito</a:t>
            </a:r>
            <a:r>
              <a:rPr lang="en-US" sz="1800" dirty="0" smtClean="0"/>
              <a:t>r precipitation amounts on the ground, to be incorporated into hydrological runoff models as well as aid in </a:t>
            </a:r>
            <a:r>
              <a:rPr lang="en-US" sz="1800" u="sng" dirty="0" smtClean="0"/>
              <a:t>validatio</a:t>
            </a:r>
            <a:r>
              <a:rPr lang="en-US" sz="1800" dirty="0" smtClean="0"/>
              <a:t>n of other (satellite and model based) methodologies.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satellite QPE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Satellite rainfall can be derived from low earth orbiting (LEO) or geostationary satellites (GEO). </a:t>
            </a:r>
            <a:endParaRPr lang="en-US" sz="2000" dirty="0" smtClean="0"/>
          </a:p>
          <a:p>
            <a:r>
              <a:rPr lang="en-US" sz="2000" dirty="0" smtClean="0"/>
              <a:t>LEO satellites:</a:t>
            </a:r>
          </a:p>
          <a:p>
            <a:pPr lvl="1"/>
            <a:r>
              <a:rPr lang="en-US" sz="2000" dirty="0" smtClean="0"/>
              <a:t>advantage </a:t>
            </a:r>
            <a:r>
              <a:rPr lang="en-US" sz="2000" dirty="0"/>
              <a:t>of high spatial resolution, </a:t>
            </a:r>
            <a:endParaRPr lang="en-US" sz="2000" dirty="0" smtClean="0"/>
          </a:p>
          <a:p>
            <a:pPr lvl="1"/>
            <a:r>
              <a:rPr lang="en-US" sz="2000" u="sng" dirty="0" smtClean="0"/>
              <a:t>disadvantage </a:t>
            </a:r>
            <a:r>
              <a:rPr lang="en-US" sz="2000" u="sng" dirty="0"/>
              <a:t>is that the spatial coverage is in the form of narrow swaths at times which are not always coinciding with precipitating weather systems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not </a:t>
            </a:r>
            <a:r>
              <a:rPr lang="en-US" sz="2000" dirty="0"/>
              <a:t>useful for operational forecasting purposes, although the data can be utilized for other purposes, including data assimilation for numerical weather prediction (NWP).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main advantage of LEO satellites is that the microwave sensors carried by these low orbiting satellites have a more direct link to precipitation than the instruments on board GEO satellites</a:t>
            </a:r>
            <a:r>
              <a:rPr lang="en-US" sz="1600" dirty="0"/>
              <a:t>. 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000" dirty="0"/>
              <a:t>GEO </a:t>
            </a:r>
            <a:r>
              <a:rPr lang="en-US" sz="2000" dirty="0" smtClean="0"/>
              <a:t>satellites:</a:t>
            </a:r>
          </a:p>
          <a:p>
            <a:pPr marL="742950" lvl="2" indent="-342900"/>
            <a:r>
              <a:rPr lang="en-US" dirty="0" smtClean="0"/>
              <a:t>are </a:t>
            </a:r>
            <a:r>
              <a:rPr lang="en-US" dirty="0"/>
              <a:t>located much higher above the earth surface than the LEO satellites and thus have a </a:t>
            </a:r>
            <a:r>
              <a:rPr lang="en-US" u="sng" dirty="0"/>
              <a:t>coarser resolution</a:t>
            </a:r>
            <a:r>
              <a:rPr lang="en-US" dirty="0"/>
              <a:t>.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major </a:t>
            </a:r>
            <a:r>
              <a:rPr lang="en-US" dirty="0"/>
              <a:t>advantage that the </a:t>
            </a:r>
            <a:r>
              <a:rPr lang="en-US" u="sng" dirty="0"/>
              <a:t>data and images are available in near real-time for the entire footprint of the satellite</a:t>
            </a:r>
            <a:r>
              <a:rPr lang="en-US" dirty="0"/>
              <a:t>. </a:t>
            </a:r>
            <a:endParaRPr lang="en-US" dirty="0" smtClean="0"/>
          </a:p>
          <a:p>
            <a:pPr marL="742950" lvl="2" indent="-342900"/>
            <a:r>
              <a:rPr lang="en-US" dirty="0"/>
              <a:t>o</a:t>
            </a:r>
            <a:r>
              <a:rPr lang="en-US" dirty="0" smtClean="0"/>
              <a:t>perational </a:t>
            </a:r>
            <a:r>
              <a:rPr lang="en-US" dirty="0"/>
              <a:t>forecasting requires frequent updates and near real-time availability. Forecasters who have to monitor and forecast the movement and changes in intensity of precipitating weather features, find GEO most </a:t>
            </a:r>
            <a:r>
              <a:rPr lang="en-US" dirty="0" smtClean="0"/>
              <a:t>useful </a:t>
            </a:r>
          </a:p>
          <a:p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429684" cy="1143000"/>
          </a:xfrm>
        </p:spPr>
        <p:txBody>
          <a:bodyPr/>
          <a:lstStyle/>
          <a:p>
            <a:r>
              <a:rPr lang="de-DE" sz="4000" dirty="0" smtClean="0"/>
              <a:t>The Hydroestimator - Cold </a:t>
            </a:r>
            <a:r>
              <a:rPr lang="de-DE" sz="4000" dirty="0"/>
              <a:t>Cloud Tops and Rain </a:t>
            </a:r>
            <a:r>
              <a:rPr lang="de-DE" sz="4000" dirty="0" smtClean="0"/>
              <a:t>Principle</a:t>
            </a:r>
            <a:endParaRPr lang="de-DE" sz="40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41300" y="1236663"/>
            <a:ext cx="1825625" cy="475615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85750" y="1325563"/>
            <a:ext cx="1735138" cy="4664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225"/>
              </a:cxn>
              <a:cxn ang="0">
                <a:pos x="175" y="762"/>
              </a:cxn>
              <a:cxn ang="0">
                <a:pos x="349" y="1435"/>
              </a:cxn>
              <a:cxn ang="0">
                <a:pos x="447" y="1785"/>
              </a:cxn>
              <a:cxn ang="0">
                <a:pos x="576" y="2160"/>
              </a:cxn>
              <a:cxn ang="0">
                <a:pos x="1056" y="2736"/>
              </a:cxn>
            </a:cxnLst>
            <a:rect l="0" t="0" r="r" b="b"/>
            <a:pathLst>
              <a:path w="1056" h="2736">
                <a:moveTo>
                  <a:pt x="0" y="0"/>
                </a:moveTo>
                <a:cubicBezTo>
                  <a:pt x="5" y="37"/>
                  <a:pt x="3" y="98"/>
                  <a:pt x="32" y="225"/>
                </a:cubicBezTo>
                <a:cubicBezTo>
                  <a:pt x="61" y="352"/>
                  <a:pt x="122" y="560"/>
                  <a:pt x="175" y="762"/>
                </a:cubicBezTo>
                <a:cubicBezTo>
                  <a:pt x="228" y="964"/>
                  <a:pt x="304" y="1265"/>
                  <a:pt x="349" y="1435"/>
                </a:cubicBezTo>
                <a:cubicBezTo>
                  <a:pt x="394" y="1605"/>
                  <a:pt x="409" y="1664"/>
                  <a:pt x="447" y="1785"/>
                </a:cubicBezTo>
                <a:cubicBezTo>
                  <a:pt x="485" y="1906"/>
                  <a:pt x="474" y="2002"/>
                  <a:pt x="576" y="2160"/>
                </a:cubicBezTo>
                <a:cubicBezTo>
                  <a:pt x="678" y="2318"/>
                  <a:pt x="864" y="2528"/>
                  <a:pt x="1056" y="27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3675" y="6078538"/>
            <a:ext cx="571500" cy="3889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14300" tIns="57150" rIns="114300" bIns="57150">
            <a:spAutoFit/>
          </a:bodyPr>
          <a:lstStyle/>
          <a:p>
            <a:pPr defTabSz="1143000" eaLnBrk="0" hangingPunct="0"/>
            <a:r>
              <a:rPr lang="en-US" sz="1800" b="1"/>
              <a:t>200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65200" y="6078538"/>
            <a:ext cx="571500" cy="3889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14300" tIns="57150" rIns="114300" bIns="57150">
            <a:spAutoFit/>
          </a:bodyPr>
          <a:lstStyle/>
          <a:p>
            <a:pPr defTabSz="1143000" eaLnBrk="0" hangingPunct="0"/>
            <a:r>
              <a:rPr lang="en-US" sz="1800" b="1"/>
              <a:t>250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38313" y="6078538"/>
            <a:ext cx="749300" cy="3889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14300" tIns="57150" rIns="114300" bIns="57150">
            <a:spAutoFit/>
          </a:bodyPr>
          <a:lstStyle/>
          <a:p>
            <a:pPr defTabSz="1143000" eaLnBrk="0" hangingPunct="0"/>
            <a:r>
              <a:rPr lang="en-US" sz="1800" b="1"/>
              <a:t>290K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35250" y="4064000"/>
            <a:ext cx="950913" cy="1376363"/>
            <a:chOff x="2925" y="1737"/>
            <a:chExt cx="684" cy="1244"/>
          </a:xfrm>
        </p:grpSpPr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2940" y="1738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2941" y="182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2925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3117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3129" y="176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3216" y="176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3292" y="1743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3309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3021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3213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3058" y="1737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40163" y="3059113"/>
            <a:ext cx="1055687" cy="2381250"/>
            <a:chOff x="2925" y="1737"/>
            <a:chExt cx="684" cy="1244"/>
          </a:xfrm>
        </p:grpSpPr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2940" y="1738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auto">
            <a:xfrm>
              <a:off x="2941" y="182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2925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Oval 24"/>
            <p:cNvSpPr>
              <a:spLocks noChangeArrowheads="1"/>
            </p:cNvSpPr>
            <p:nvPr/>
          </p:nvSpPr>
          <p:spPr bwMode="auto">
            <a:xfrm>
              <a:off x="3117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3129" y="176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auto">
            <a:xfrm>
              <a:off x="3216" y="176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3292" y="1743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Oval 28"/>
            <p:cNvSpPr>
              <a:spLocks noChangeArrowheads="1"/>
            </p:cNvSpPr>
            <p:nvPr/>
          </p:nvSpPr>
          <p:spPr bwMode="auto">
            <a:xfrm>
              <a:off x="3309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Oval 29"/>
            <p:cNvSpPr>
              <a:spLocks noChangeArrowheads="1"/>
            </p:cNvSpPr>
            <p:nvPr/>
          </p:nvSpPr>
          <p:spPr bwMode="auto">
            <a:xfrm>
              <a:off x="3021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Oval 30"/>
            <p:cNvSpPr>
              <a:spLocks noChangeArrowheads="1"/>
            </p:cNvSpPr>
            <p:nvPr/>
          </p:nvSpPr>
          <p:spPr bwMode="auto">
            <a:xfrm>
              <a:off x="3213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3058" y="1737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270500" y="2325688"/>
            <a:ext cx="1235075" cy="3114675"/>
            <a:chOff x="2925" y="1737"/>
            <a:chExt cx="684" cy="1244"/>
          </a:xfrm>
        </p:grpSpPr>
        <p:sp>
          <p:nvSpPr>
            <p:cNvPr id="10273" name="Oval 33"/>
            <p:cNvSpPr>
              <a:spLocks noChangeArrowheads="1"/>
            </p:cNvSpPr>
            <p:nvPr/>
          </p:nvSpPr>
          <p:spPr bwMode="auto">
            <a:xfrm>
              <a:off x="2940" y="1738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Oval 34"/>
            <p:cNvSpPr>
              <a:spLocks noChangeArrowheads="1"/>
            </p:cNvSpPr>
            <p:nvPr/>
          </p:nvSpPr>
          <p:spPr bwMode="auto">
            <a:xfrm>
              <a:off x="2941" y="182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auto">
            <a:xfrm>
              <a:off x="2925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auto">
            <a:xfrm>
              <a:off x="3117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auto">
            <a:xfrm>
              <a:off x="3129" y="176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auto">
            <a:xfrm>
              <a:off x="3216" y="176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auto">
            <a:xfrm>
              <a:off x="3292" y="1743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auto">
            <a:xfrm>
              <a:off x="3309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auto">
            <a:xfrm>
              <a:off x="3021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auto">
            <a:xfrm>
              <a:off x="3213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auto">
            <a:xfrm>
              <a:off x="3058" y="1737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135813" y="1427163"/>
            <a:ext cx="1535112" cy="4014787"/>
            <a:chOff x="2925" y="1737"/>
            <a:chExt cx="684" cy="1244"/>
          </a:xfrm>
        </p:grpSpPr>
        <p:sp>
          <p:nvSpPr>
            <p:cNvPr id="10285" name="Oval 45"/>
            <p:cNvSpPr>
              <a:spLocks noChangeArrowheads="1"/>
            </p:cNvSpPr>
            <p:nvPr/>
          </p:nvSpPr>
          <p:spPr bwMode="auto">
            <a:xfrm>
              <a:off x="2940" y="1738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Oval 46"/>
            <p:cNvSpPr>
              <a:spLocks noChangeArrowheads="1"/>
            </p:cNvSpPr>
            <p:nvPr/>
          </p:nvSpPr>
          <p:spPr bwMode="auto">
            <a:xfrm>
              <a:off x="2941" y="182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Oval 47"/>
            <p:cNvSpPr>
              <a:spLocks noChangeArrowheads="1"/>
            </p:cNvSpPr>
            <p:nvPr/>
          </p:nvSpPr>
          <p:spPr bwMode="auto">
            <a:xfrm>
              <a:off x="2925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auto">
            <a:xfrm>
              <a:off x="3117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3129" y="1769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Oval 50"/>
            <p:cNvSpPr>
              <a:spLocks noChangeArrowheads="1"/>
            </p:cNvSpPr>
            <p:nvPr/>
          </p:nvSpPr>
          <p:spPr bwMode="auto">
            <a:xfrm>
              <a:off x="3216" y="176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Oval 51"/>
            <p:cNvSpPr>
              <a:spLocks noChangeArrowheads="1"/>
            </p:cNvSpPr>
            <p:nvPr/>
          </p:nvSpPr>
          <p:spPr bwMode="auto">
            <a:xfrm>
              <a:off x="3292" y="1743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auto">
            <a:xfrm>
              <a:off x="3309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Oval 53"/>
            <p:cNvSpPr>
              <a:spLocks noChangeArrowheads="1"/>
            </p:cNvSpPr>
            <p:nvPr/>
          </p:nvSpPr>
          <p:spPr bwMode="auto">
            <a:xfrm>
              <a:off x="3021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Oval 54"/>
            <p:cNvSpPr>
              <a:spLocks noChangeArrowheads="1"/>
            </p:cNvSpPr>
            <p:nvPr/>
          </p:nvSpPr>
          <p:spPr bwMode="auto">
            <a:xfrm>
              <a:off x="3213" y="2141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auto">
            <a:xfrm>
              <a:off x="3058" y="1737"/>
              <a:ext cx="300" cy="840"/>
            </a:xfrm>
            <a:prstGeom prst="ellipse">
              <a:avLst/>
            </a:prstGeom>
            <a:solidFill>
              <a:srgbClr val="66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989013" y="4021138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1370013" y="3487738"/>
            <a:ext cx="180498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14300" tIns="57150" rIns="114300" bIns="57150">
            <a:spAutoFit/>
          </a:bodyPr>
          <a:lstStyle/>
          <a:p>
            <a:pPr algn="ctr" defTabSz="1143000"/>
            <a:r>
              <a:rPr lang="en-US" b="1">
                <a:solidFill>
                  <a:srgbClr val="FF0000"/>
                </a:solidFill>
              </a:rPr>
              <a:t>T</a:t>
            </a:r>
            <a:r>
              <a:rPr lang="en-US" b="1" baseline="-25000">
                <a:solidFill>
                  <a:srgbClr val="FF0000"/>
                </a:solidFill>
              </a:rPr>
              <a:t>b</a:t>
            </a:r>
            <a:r>
              <a:rPr lang="en-US" b="1">
                <a:solidFill>
                  <a:srgbClr val="FF0000"/>
                </a:solidFill>
              </a:rPr>
              <a:t>=230 K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2097088" y="2492375"/>
            <a:ext cx="180498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14300" tIns="57150" rIns="114300" bIns="57150">
            <a:spAutoFit/>
          </a:bodyPr>
          <a:lstStyle/>
          <a:p>
            <a:pPr algn="ctr" defTabSz="1143000"/>
            <a:r>
              <a:rPr lang="en-US" b="1">
                <a:solidFill>
                  <a:srgbClr val="FF0000"/>
                </a:solidFill>
              </a:rPr>
              <a:t>T</a:t>
            </a:r>
            <a:r>
              <a:rPr lang="en-US" b="1" baseline="-25000">
                <a:solidFill>
                  <a:srgbClr val="FF0000"/>
                </a:solidFill>
              </a:rPr>
              <a:t>b</a:t>
            </a:r>
            <a:r>
              <a:rPr lang="en-US" b="1">
                <a:solidFill>
                  <a:srgbClr val="FF0000"/>
                </a:solidFill>
              </a:rPr>
              <a:t>=224 K</a:t>
            </a: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V="1">
            <a:off x="747713" y="3024188"/>
            <a:ext cx="4267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617538" y="2311400"/>
            <a:ext cx="6197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2776538" y="1795463"/>
            <a:ext cx="180498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14300" tIns="57150" rIns="114300" bIns="57150">
            <a:spAutoFit/>
          </a:bodyPr>
          <a:lstStyle/>
          <a:p>
            <a:pPr algn="ctr" defTabSz="1143000"/>
            <a:r>
              <a:rPr lang="en-US" b="1">
                <a:solidFill>
                  <a:srgbClr val="FF0000"/>
                </a:solidFill>
              </a:rPr>
              <a:t>T</a:t>
            </a:r>
            <a:r>
              <a:rPr lang="en-US" b="1" baseline="-25000">
                <a:solidFill>
                  <a:srgbClr val="FF0000"/>
                </a:solidFill>
              </a:rPr>
              <a:t>b</a:t>
            </a:r>
            <a:r>
              <a:rPr lang="en-US" b="1">
                <a:solidFill>
                  <a:srgbClr val="FF0000"/>
                </a:solidFill>
              </a:rPr>
              <a:t>=212 K</a:t>
            </a:r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V="1">
            <a:off x="423863" y="1411288"/>
            <a:ext cx="8072437" cy="1587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4525963" y="1430338"/>
            <a:ext cx="180498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14300" tIns="57150" rIns="114300" bIns="57150">
            <a:spAutoFit/>
          </a:bodyPr>
          <a:lstStyle/>
          <a:p>
            <a:pPr algn="ctr" defTabSz="1143000"/>
            <a:r>
              <a:rPr lang="en-US" b="1">
                <a:solidFill>
                  <a:srgbClr val="FF0000"/>
                </a:solidFill>
              </a:rPr>
              <a:t>T</a:t>
            </a:r>
            <a:r>
              <a:rPr lang="en-US" b="1" baseline="-25000">
                <a:solidFill>
                  <a:srgbClr val="FF0000"/>
                </a:solidFill>
              </a:rPr>
              <a:t>b</a:t>
            </a:r>
            <a:r>
              <a:rPr lang="en-US" b="1">
                <a:solidFill>
                  <a:srgbClr val="FF0000"/>
                </a:solidFill>
              </a:rPr>
              <a:t>=200 K</a:t>
            </a:r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2847975" y="5473700"/>
            <a:ext cx="271463" cy="968375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3049588" y="5473700"/>
            <a:ext cx="271462" cy="968375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3221038" y="5473700"/>
            <a:ext cx="271462" cy="968375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3438525" y="5473700"/>
            <a:ext cx="271463" cy="968375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4056063" y="5407025"/>
            <a:ext cx="303212" cy="1106488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4217988" y="5407025"/>
            <a:ext cx="303212" cy="1106488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4541838" y="5407025"/>
            <a:ext cx="303212" cy="1106488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>
            <a:off x="4703763" y="5407025"/>
            <a:ext cx="303212" cy="1106488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>
            <a:off x="5559425" y="5302250"/>
            <a:ext cx="295275" cy="1128713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5789613" y="5302250"/>
            <a:ext cx="295275" cy="1128713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6018213" y="5302250"/>
            <a:ext cx="295275" cy="1128713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6132513" y="5302250"/>
            <a:ext cx="295275" cy="1128713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7343775" y="5046663"/>
            <a:ext cx="320675" cy="1277937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7504113" y="5046663"/>
            <a:ext cx="334962" cy="12636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7691438" y="5046663"/>
            <a:ext cx="334962" cy="12636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7878763" y="5046663"/>
            <a:ext cx="334962" cy="12636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>
            <a:off x="8066088" y="5046663"/>
            <a:ext cx="334962" cy="12636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8239125" y="5046663"/>
            <a:ext cx="334963" cy="12636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8412163" y="5046663"/>
            <a:ext cx="334962" cy="12636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5675313" y="5302250"/>
            <a:ext cx="295275" cy="1128713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5903913" y="5302250"/>
            <a:ext cx="295275" cy="1128713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4379913" y="5407025"/>
            <a:ext cx="303212" cy="1106488"/>
          </a:xfrm>
          <a:prstGeom prst="line">
            <a:avLst/>
          </a:prstGeom>
          <a:noFill/>
          <a:ln w="12700">
            <a:solidFill>
              <a:srgbClr val="6699FF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85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Hydroestimator – a blended product</a:t>
            </a:r>
            <a:endParaRPr lang="de-DE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1470025"/>
            <a:ext cx="8337550" cy="5089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Satellite imagery alone does not contain all the information needed for evaluating rainfall. Numerous processes occur below </a:t>
            </a:r>
            <a:r>
              <a:rPr lang="en-US" sz="2400" dirty="0" smtClean="0"/>
              <a:t>clouds </a:t>
            </a:r>
            <a:r>
              <a:rPr lang="en-US" sz="2400" dirty="0"/>
              <a:t>e.g</a:t>
            </a:r>
            <a:r>
              <a:rPr lang="en-US" sz="2400" dirty="0" smtClean="0"/>
              <a:t>.: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evaporation </a:t>
            </a:r>
            <a:r>
              <a:rPr lang="en-US" sz="2000" dirty="0"/>
              <a:t>of raindrops in dry air,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reduction </a:t>
            </a:r>
            <a:r>
              <a:rPr lang="en-US" sz="2000" dirty="0"/>
              <a:t>or increase by terrain features</a:t>
            </a:r>
            <a:endParaRPr lang="en-US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cs typeface="Arial" charset="0"/>
              </a:rPr>
              <a:t>Improvements to the HE </a:t>
            </a:r>
            <a:r>
              <a:rPr lang="en-US" sz="2400" u="sng" dirty="0">
                <a:cs typeface="Arial" charset="0"/>
              </a:rPr>
              <a:t>considers some correction figures taken from </a:t>
            </a:r>
            <a:r>
              <a:rPr lang="en-US" sz="2400" u="sng" dirty="0">
                <a:solidFill>
                  <a:srgbClr val="FF0000"/>
                </a:solidFill>
                <a:cs typeface="Arial" charset="0"/>
              </a:rPr>
              <a:t>numerical weather prediction models</a:t>
            </a:r>
            <a:r>
              <a:rPr lang="en-US" sz="2400" dirty="0">
                <a:cs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PW: </a:t>
            </a:r>
            <a:r>
              <a:rPr lang="en-US" sz="2400" dirty="0">
                <a:cs typeface="Arial" charset="0"/>
              </a:rPr>
              <a:t>rain is enhanced/reduced in high/low PW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RH: </a:t>
            </a:r>
            <a:r>
              <a:rPr lang="en-US" sz="2400" dirty="0">
                <a:cs typeface="Arial" charset="0"/>
              </a:rPr>
              <a:t>reduces rain in dry lower atmosphere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Actual level of neutral buoyancy is accounted for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700 </a:t>
            </a:r>
            <a:r>
              <a:rPr lang="en-US" sz="2400" dirty="0" err="1">
                <a:cs typeface="Arial" charset="0"/>
              </a:rPr>
              <a:t>hPa</a:t>
            </a:r>
            <a:r>
              <a:rPr lang="en-US" sz="2400" dirty="0">
                <a:cs typeface="Arial" charset="0"/>
              </a:rPr>
              <a:t> wind field is interleaved with the topography</a:t>
            </a:r>
          </a:p>
          <a:p>
            <a:pPr>
              <a:lnSpc>
                <a:spcPct val="90000"/>
              </a:lnSpc>
            </a:pPr>
            <a:endParaRPr lang="de-DE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2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Hydroestimator for southern Africa (UM) – operationally available every 15 minutes</a:t>
            </a:r>
            <a:endParaRPr lang="en-US" sz="3200" dirty="0"/>
          </a:p>
        </p:txBody>
      </p:sp>
      <p:pic>
        <p:nvPicPr>
          <p:cNvPr id="4" name="Picture 3" descr="HE_20100201_1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61158"/>
            <a:ext cx="6920959" cy="50006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4308"/>
            <a:ext cx="7772400" cy="4114800"/>
          </a:xfrm>
        </p:spPr>
        <p:txBody>
          <a:bodyPr/>
          <a:lstStyle/>
          <a:p>
            <a:r>
              <a:rPr lang="en-US" sz="3200" dirty="0" smtClean="0"/>
              <a:t>HE tracking done of the 10mm (~40 </a:t>
            </a:r>
            <a:r>
              <a:rPr lang="en-US" sz="3200" dirty="0" err="1" smtClean="0"/>
              <a:t>dBz</a:t>
            </a:r>
            <a:r>
              <a:rPr lang="en-US" sz="3200" dirty="0" smtClean="0"/>
              <a:t> core)</a:t>
            </a:r>
          </a:p>
          <a:p>
            <a:r>
              <a:rPr lang="en-US" sz="3200" dirty="0" smtClean="0"/>
              <a:t>Available on RSMC website: </a:t>
            </a:r>
            <a:r>
              <a:rPr lang="en-GB" sz="2800" dirty="0">
                <a:hlinkClick r:id="rId2"/>
              </a:rPr>
              <a:t>http://rsmc.weathersa.co.za/RSMC/login.php</a:t>
            </a:r>
            <a:endParaRPr lang="en-US" sz="2800" dirty="0" smtClean="0"/>
          </a:p>
          <a:p>
            <a:r>
              <a:rPr lang="en-US" sz="3200" dirty="0" smtClean="0"/>
              <a:t>Tracks storm direction for 30min and 60min forecasts. </a:t>
            </a:r>
          </a:p>
          <a:p>
            <a:r>
              <a:rPr lang="en-US" sz="3200" dirty="0" smtClean="0"/>
              <a:t>Growth and decay accounted for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CF6F-1C81-4D47-A6D7-F995B927FF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2" descr="http://metsys.weathersa.co.za/radar_image/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323" y="2103755"/>
            <a:ext cx="6474859" cy="4503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1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264</TotalTime>
  <Words>1165</Words>
  <Application>Microsoft Office PowerPoint</Application>
  <PresentationFormat>On-screen Show (4:3)</PresentationFormat>
  <Paragraphs>158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Calibri</vt:lpstr>
      <vt:lpstr>Template</vt:lpstr>
      <vt:lpstr>BLENDED PRODUCTS: Satellite based precipitation estimation</vt:lpstr>
      <vt:lpstr>How can we measure precipitation?</vt:lpstr>
      <vt:lpstr>PowerPoint Presentation</vt:lpstr>
      <vt:lpstr>Sources of satellite QPE</vt:lpstr>
      <vt:lpstr>PowerPoint Presentation</vt:lpstr>
      <vt:lpstr>The Hydroestimator - Cold Cloud Tops and Rain Principle</vt:lpstr>
      <vt:lpstr>Hydroestimator – a blended product</vt:lpstr>
      <vt:lpstr>Hydroestimator for southern Africa (UM) – operationally available every 15 minutes</vt:lpstr>
      <vt:lpstr>HE Tracking</vt:lpstr>
      <vt:lpstr>PowerPoint Presentation</vt:lpstr>
      <vt:lpstr>HE accumulations</vt:lpstr>
      <vt:lpstr>PowerPoint Presentation</vt:lpstr>
      <vt:lpstr>Uses for satellite QPE –SAFFG and SARFFG</vt:lpstr>
      <vt:lpstr>But wait… there is more…</vt:lpstr>
      <vt:lpstr>Satellite Application Facilities</vt:lpstr>
      <vt:lpstr>Nowcasting SAF products website</vt:lpstr>
      <vt:lpstr>CRR – theoretical background</vt:lpstr>
      <vt:lpstr>CRR - a blended product</vt:lpstr>
      <vt:lpstr>Example: Daily rainfall CRR vs Hydroe vs raingauges for 23 Feb 2010</vt:lpstr>
      <vt:lpstr>Hydroe vs CRR: RMSE and Correlation Coefficient</vt:lpstr>
      <vt:lpstr>IPWG comparison – 16 Oct 2014</vt:lpstr>
      <vt:lpstr>IPWG comparison – 16 Oct 2014</vt:lpstr>
      <vt:lpstr>CRR 19 October 1000-1200 UTC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Arista</dc:creator>
  <cp:lastModifiedBy>Estelle deConing</cp:lastModifiedBy>
  <cp:revision>48</cp:revision>
  <cp:lastPrinted>2013-11-12T08:19:53Z</cp:lastPrinted>
  <dcterms:created xsi:type="dcterms:W3CDTF">2012-09-03T09:15:14Z</dcterms:created>
  <dcterms:modified xsi:type="dcterms:W3CDTF">2015-11-12T12:35:30Z</dcterms:modified>
</cp:coreProperties>
</file>